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58" r:id="rId4"/>
    <p:sldId id="266" r:id="rId5"/>
    <p:sldId id="259" r:id="rId6"/>
    <p:sldId id="269" r:id="rId7"/>
    <p:sldId id="267" r:id="rId8"/>
    <p:sldId id="283" r:id="rId9"/>
    <p:sldId id="268" r:id="rId10"/>
    <p:sldId id="270" r:id="rId11"/>
    <p:sldId id="272" r:id="rId12"/>
    <p:sldId id="273" r:id="rId13"/>
    <p:sldId id="279" r:id="rId14"/>
    <p:sldId id="271" r:id="rId15"/>
    <p:sldId id="280" r:id="rId16"/>
    <p:sldId id="275" r:id="rId17"/>
    <p:sldId id="276" r:id="rId18"/>
    <p:sldId id="278" r:id="rId19"/>
    <p:sldId id="282" r:id="rId20"/>
    <p:sldId id="281" r:id="rId21"/>
    <p:sldId id="262" r:id="rId22"/>
  </p:sldIdLst>
  <p:sldSz cx="12192000" cy="6858000"/>
  <p:notesSz cx="6858000" cy="9144000"/>
  <p:embeddedFontLst>
    <p:embeddedFont>
      <p:font typeface="Tahoma" panose="020B0604030504040204" pitchFamily="34" charset="0"/>
      <p:regular r:id="rId24"/>
      <p:bold r:id="rId25"/>
    </p:embeddedFont>
    <p:embeddedFont>
      <p:font typeface="Martian Mono ExtraBold" panose="020B0009020000000004"/>
      <p:bold r:id="rId26"/>
    </p:embeddedFont>
    <p:embeddedFont>
      <p:font typeface="Martian Mono" panose="020B0604020202020204" charset="0"/>
      <p:regular r:id="rId27"/>
      <p:bold r:id="rId28"/>
    </p:embeddedFont>
    <p:embeddedFont>
      <p:font typeface="Martian Mono SemiBold" panose="020B0009020000000004"/>
      <p:bold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4660"/>
  </p:normalViewPr>
  <p:slideViewPr>
    <p:cSldViewPr snapToGrid="0">
      <p:cViewPr varScale="1">
        <p:scale>
          <a:sx n="83" d="100"/>
          <a:sy n="83" d="100"/>
        </p:scale>
        <p:origin x="720" y="1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23628151798413E-2"/>
          <c:y val="6.7195511961551505E-2"/>
          <c:w val="0.91295306774346552"/>
          <c:h val="0.843439206061516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33CC"/>
              </a:solidFill>
            </c:spPr>
            <c:extLst>
              <c:ext xmlns:c16="http://schemas.microsoft.com/office/drawing/2014/chart" uri="{C3380CC4-5D6E-409C-BE32-E72D297353CC}">
                <c16:uniqueId val="{00000001-E7DD-48BF-B66C-F9416A211AB8}"/>
              </c:ext>
            </c:extLst>
          </c:dPt>
          <c:dPt>
            <c:idx val="1"/>
            <c:invertIfNegative val="0"/>
            <c:bubble3D val="0"/>
            <c:spPr>
              <a:solidFill>
                <a:srgbClr val="FF0066"/>
              </a:solidFill>
            </c:spPr>
            <c:extLst>
              <c:ext xmlns:c16="http://schemas.microsoft.com/office/drawing/2014/chart" uri="{C3380CC4-5D6E-409C-BE32-E72D297353CC}">
                <c16:uniqueId val="{00000003-E7DD-48BF-B66C-F9416A211AB8}"/>
              </c:ext>
            </c:extLst>
          </c:dPt>
          <c:dPt>
            <c:idx val="2"/>
            <c:invertIfNegative val="0"/>
            <c:bubble3D val="0"/>
            <c:spPr>
              <a:solidFill>
                <a:srgbClr val="FF6600"/>
              </a:solidFill>
            </c:spPr>
            <c:extLst>
              <c:ext xmlns:c16="http://schemas.microsoft.com/office/drawing/2014/chart" uri="{C3380CC4-5D6E-409C-BE32-E72D297353CC}">
                <c16:uniqueId val="{00000005-E7DD-48BF-B66C-F9416A211AB8}"/>
              </c:ext>
            </c:extLst>
          </c:dPt>
          <c:dPt>
            <c:idx val="3"/>
            <c:invertIfNegative val="0"/>
            <c:bubble3D val="0"/>
            <c:spPr>
              <a:solidFill>
                <a:srgbClr val="9900CC"/>
              </a:solidFill>
            </c:spPr>
            <c:extLst>
              <c:ext xmlns:c16="http://schemas.microsoft.com/office/drawing/2014/chart" uri="{C3380CC4-5D6E-409C-BE32-E72D297353CC}">
                <c16:uniqueId val="{00000007-E7DD-48BF-B66C-F9416A211AB8}"/>
              </c:ext>
            </c:extLst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28%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7DD-48BF-B66C-F9416A211AB8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2020-2021 год</c:v>
                </c:pt>
                <c:pt idx="1">
                  <c:v>2021-2022 год</c:v>
                </c:pt>
                <c:pt idx="2">
                  <c:v>2022-2023 год</c:v>
                </c:pt>
                <c:pt idx="3">
                  <c:v>2023-2024 год</c:v>
                </c:pt>
                <c:pt idx="4">
                  <c:v>2024-2025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0.05</c:v>
                </c:pt>
                <c:pt idx="1">
                  <c:v>0.18</c:v>
                </c:pt>
                <c:pt idx="2">
                  <c:v>0.23</c:v>
                </c:pt>
                <c:pt idx="3">
                  <c:v>0.28000000000000003</c:v>
                </c:pt>
                <c:pt idx="4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7DD-48BF-B66C-F9416A211A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0401152"/>
        <c:axId val="130796928"/>
      </c:barChart>
      <c:catAx>
        <c:axId val="140401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30796928"/>
        <c:crosses val="autoZero"/>
        <c:auto val="1"/>
        <c:lblAlgn val="ctr"/>
        <c:lblOffset val="100"/>
        <c:noMultiLvlLbl val="0"/>
      </c:catAx>
      <c:valAx>
        <c:axId val="13079692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140401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59569131544767"/>
          <c:y val="0.19430369685779822"/>
          <c:w val="0.88403084860289138"/>
          <c:h val="0.58052730854906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33CC"/>
              </a:solidFill>
            </c:spPr>
            <c:extLst>
              <c:ext xmlns:c16="http://schemas.microsoft.com/office/drawing/2014/chart" uri="{C3380CC4-5D6E-409C-BE32-E72D297353CC}">
                <c16:uniqueId val="{00000001-4061-45A1-A05B-8A5FBF9C00F7}"/>
              </c:ext>
            </c:extLst>
          </c:dPt>
          <c:dPt>
            <c:idx val="1"/>
            <c:invertIfNegative val="0"/>
            <c:bubble3D val="0"/>
            <c:spPr>
              <a:solidFill>
                <a:srgbClr val="FF0066"/>
              </a:solidFill>
            </c:spPr>
            <c:extLst>
              <c:ext xmlns:c16="http://schemas.microsoft.com/office/drawing/2014/chart" uri="{C3380CC4-5D6E-409C-BE32-E72D297353CC}">
                <c16:uniqueId val="{00000003-4061-45A1-A05B-8A5FBF9C00F7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Повысившие квалификацию по вопросам инклюзивного образования</c:v>
                </c:pt>
                <c:pt idx="1">
                  <c:v>Повысившие квалификацию за счет сетевого взаимодействия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61-45A1-A05B-8A5FBF9C00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400640"/>
        <c:axId val="130581056"/>
      </c:barChart>
      <c:catAx>
        <c:axId val="140400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30581056"/>
        <c:crosses val="autoZero"/>
        <c:auto val="1"/>
        <c:lblAlgn val="ctr"/>
        <c:lblOffset val="100"/>
        <c:noMultiLvlLbl val="0"/>
      </c:catAx>
      <c:valAx>
        <c:axId val="130581056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140400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034001258425268E-2"/>
          <c:y val="0.16589053583172736"/>
          <c:w val="0.91196592027559054"/>
          <c:h val="0.779692680875204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Ресурсная зона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0.03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28-4000-9D2B-4D4C2C2ED6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Коррекционный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0.02</c:v>
                </c:pt>
                <c:pt idx="1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28-4000-9D2B-4D4C2C2ED6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дому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 formatCode="General">
                  <c:v>0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28-4000-9D2B-4D4C2C2ED6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6450952"/>
        <c:axId val="446449640"/>
      </c:barChart>
      <c:catAx>
        <c:axId val="446450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6449640"/>
        <c:crosses val="autoZero"/>
        <c:auto val="1"/>
        <c:lblAlgn val="ctr"/>
        <c:lblOffset val="100"/>
        <c:noMultiLvlLbl val="0"/>
      </c:catAx>
      <c:valAx>
        <c:axId val="4464496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6450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391393166677362"/>
          <c:y val="0.84967041324335268"/>
          <c:w val="0.21236001856296133"/>
          <c:h val="0.150329586756647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932455708661426E-2"/>
          <c:y val="7.4484370418038237E-2"/>
          <c:w val="0.92319254429133857"/>
          <c:h val="0.779692680875204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Ресурсная зона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2022-2023</c:v>
                </c:pt>
                <c:pt idx="1">
                  <c:v>2023-2024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67-4AF7-BBC8-74D1B52429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Коррекционный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2022-2023</c:v>
                </c:pt>
                <c:pt idx="1">
                  <c:v>2023-2024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0.02</c:v>
                </c:pt>
                <c:pt idx="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67-4AF7-BBC8-74D1B52429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 тьютором в классе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2022-2023</c:v>
                </c:pt>
                <c:pt idx="1">
                  <c:v>2023-2024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0.02</c:v>
                </c:pt>
                <c:pt idx="1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67-4AF7-BBC8-74D1B524293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 дому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2022-2023</c:v>
                </c:pt>
                <c:pt idx="1">
                  <c:v>2023-2024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0.1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67-4AF7-BBC8-74D1B52429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157968"/>
        <c:axId val="380156984"/>
      </c:barChart>
      <c:catAx>
        <c:axId val="38015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156984"/>
        <c:crosses val="autoZero"/>
        <c:auto val="1"/>
        <c:lblAlgn val="ctr"/>
        <c:lblOffset val="100"/>
        <c:noMultiLvlLbl val="0"/>
      </c:catAx>
      <c:valAx>
        <c:axId val="38015698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15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6446850393700784E-4"/>
          <c:y val="0.94041154401995919"/>
          <c:w val="0.88637093996062988"/>
          <c:h val="4.55259568451059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807455708661417E-2"/>
          <c:y val="3.6984372724878638E-2"/>
          <c:w val="0.92319254429133857"/>
          <c:h val="0.850216114036902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Ресурсная зона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2024-2025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C2-4ED2-8F21-25A6A8A64A0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Коррекционный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2024-2025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C2-4ED2-8F21-25A6A8A64A0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 тьютором в классе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2024-2025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C2-4ED2-8F21-25A6A8A64A0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 дому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2024-2025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 formatCode="0%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C2-4ED2-8F21-25A6A8A64A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51626056"/>
        <c:axId val="451627040"/>
      </c:barChart>
      <c:catAx>
        <c:axId val="451626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1627040"/>
        <c:crosses val="autoZero"/>
        <c:auto val="1"/>
        <c:lblAlgn val="ctr"/>
        <c:lblOffset val="100"/>
        <c:noMultiLvlLbl val="0"/>
      </c:catAx>
      <c:valAx>
        <c:axId val="4516270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1626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251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141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922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618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067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349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23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384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8953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053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3275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994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3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667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755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773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g"/><Relationship Id="rId4" Type="http://schemas.openxmlformats.org/officeDocument/2006/relationships/image" Target="../media/image34.jpg"/><Relationship Id="rId9" Type="http://schemas.openxmlformats.org/officeDocument/2006/relationships/image" Target="../media/image3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3.png"/><Relationship Id="rId7" Type="http://schemas.openxmlformats.org/officeDocument/2006/relationships/image" Target="../media/image6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5" Type="http://schemas.openxmlformats.org/officeDocument/2006/relationships/image" Target="../media/image76.png"/><Relationship Id="rId10" Type="http://schemas.openxmlformats.org/officeDocument/2006/relationships/image" Target="../media/image27.png"/><Relationship Id="rId19" Type="http://schemas.openxmlformats.org/officeDocument/2006/relationships/image" Target="../media/image80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18" Type="http://schemas.microsoft.com/office/2007/relationships/hdphoto" Target="../media/hdphoto8.wdp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12" Type="http://schemas.microsoft.com/office/2007/relationships/hdphoto" Target="../media/hdphoto5.wdp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microsoft.com/office/2007/relationships/hdphoto" Target="../media/hdphoto2.wdp"/><Relationship Id="rId15" Type="http://schemas.openxmlformats.org/officeDocument/2006/relationships/image" Target="../media/image14.png"/><Relationship Id="rId10" Type="http://schemas.openxmlformats.org/officeDocument/2006/relationships/image" Target="../media/image11.png"/><Relationship Id="rId19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7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9055259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Школьные традиционные мероприятия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-39267" y="4855872"/>
            <a:ext cx="12192000" cy="2002128"/>
            <a:chOff x="0" y="-1178073"/>
            <a:chExt cx="12192000" cy="2150346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863272" y="608220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Уроки доброты, коммуникативные переменки, совместные спортивные мероприятия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53C4FD-F019-8C18-7259-F3FF57BB4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6052960"/>
            <a:ext cx="704820" cy="704820"/>
          </a:xfrm>
          <a:prstGeom prst="rect">
            <a:avLst/>
          </a:prstGeom>
        </p:spPr>
      </p:pic>
      <p:grpSp>
        <p:nvGrpSpPr>
          <p:cNvPr id="16" name="Google Shape;13762;p120"/>
          <p:cNvGrpSpPr/>
          <p:nvPr/>
        </p:nvGrpSpPr>
        <p:grpSpPr>
          <a:xfrm>
            <a:off x="11491247" y="6246598"/>
            <a:ext cx="443676" cy="375777"/>
            <a:chOff x="6671087" y="2009304"/>
            <a:chExt cx="332757" cy="281833"/>
          </a:xfrm>
          <a:solidFill>
            <a:schemeClr val="bg1"/>
          </a:solidFill>
        </p:grpSpPr>
        <p:sp>
          <p:nvSpPr>
            <p:cNvPr id="17" name="Google Shape;13763;p120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13764;p120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40" y="905035"/>
            <a:ext cx="3234186" cy="2425640"/>
          </a:xfrm>
          <a:prstGeom prst="round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499" y="941294"/>
            <a:ext cx="3800807" cy="2137954"/>
          </a:xfrm>
          <a:prstGeom prst="round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106" y="965401"/>
            <a:ext cx="2628784" cy="2304909"/>
          </a:xfrm>
          <a:prstGeom prst="round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12" y="3702811"/>
            <a:ext cx="3569177" cy="2079801"/>
          </a:xfrm>
          <a:prstGeom prst="round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188" y="3249379"/>
            <a:ext cx="2526459" cy="2383971"/>
          </a:xfrm>
          <a:prstGeom prst="round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647" y="3363051"/>
            <a:ext cx="2512244" cy="227011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750508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324122" y="120269"/>
            <a:ext cx="1046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Активное наставничество старшеклассников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3" b="13373"/>
          <a:stretch/>
        </p:blipFill>
        <p:spPr bwMode="auto">
          <a:xfrm>
            <a:off x="1130019" y="1369495"/>
            <a:ext cx="2120698" cy="2124477"/>
          </a:xfrm>
          <a:prstGeom prst="roundRect">
            <a:avLst>
              <a:gd name="adj" fmla="val 4274"/>
            </a:avLst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4" b="13902"/>
          <a:stretch/>
        </p:blipFill>
        <p:spPr bwMode="auto">
          <a:xfrm>
            <a:off x="3928807" y="1253171"/>
            <a:ext cx="4334383" cy="2463600"/>
          </a:xfrm>
          <a:prstGeom prst="roundRect">
            <a:avLst>
              <a:gd name="adj" fmla="val 4274"/>
            </a:avLst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1"/>
          <a:stretch/>
        </p:blipFill>
        <p:spPr bwMode="auto">
          <a:xfrm>
            <a:off x="8634440" y="1369494"/>
            <a:ext cx="3201966" cy="2230955"/>
          </a:xfrm>
          <a:prstGeom prst="roundRect">
            <a:avLst>
              <a:gd name="adj" fmla="val 4274"/>
            </a:avLst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" t="10381" r="1" b="9626"/>
          <a:stretch/>
        </p:blipFill>
        <p:spPr bwMode="auto">
          <a:xfrm>
            <a:off x="1130019" y="3793319"/>
            <a:ext cx="4213998" cy="2550757"/>
          </a:xfrm>
          <a:prstGeom prst="roundRect">
            <a:avLst>
              <a:gd name="adj" fmla="val 4274"/>
            </a:avLst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046" y="4086923"/>
            <a:ext cx="2618063" cy="1963547"/>
          </a:xfrm>
          <a:prstGeom prst="roundRect">
            <a:avLst/>
          </a:prstGeom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9" b="15976"/>
          <a:stretch/>
        </p:blipFill>
        <p:spPr bwMode="auto">
          <a:xfrm>
            <a:off x="8426138" y="4167430"/>
            <a:ext cx="3457581" cy="1663831"/>
          </a:xfrm>
          <a:prstGeom prst="roundRect">
            <a:avLst>
              <a:gd name="adj" fmla="val 4274"/>
            </a:avLst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322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1256995" y="151308"/>
            <a:ext cx="9055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Акция «Теннис с другом»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41" y="1568252"/>
            <a:ext cx="2989516" cy="345198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39" y="1889099"/>
            <a:ext cx="3150334" cy="399174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576" y="2471492"/>
            <a:ext cx="3349905" cy="388784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1878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9055259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Акция «Играй </a:t>
            </a:r>
            <a:r>
              <a:rPr lang="ru-RU" sz="36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Дружи </a:t>
            </a:r>
            <a:r>
              <a:rPr lang="ru-RU" sz="36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Учись»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63" y="1317447"/>
            <a:ext cx="3191480" cy="17952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9381" y="1317447"/>
            <a:ext cx="3957782" cy="22262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63" y="3700955"/>
            <a:ext cx="2882062" cy="25803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9565" y="1317447"/>
            <a:ext cx="3722891" cy="49638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6494" y="3617828"/>
            <a:ext cx="2312676" cy="308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2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804413" y="25877"/>
            <a:ext cx="101776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Ранняя профильная ориентация</a:t>
            </a:r>
          </a:p>
          <a:p>
            <a:pPr algn="ctr"/>
            <a:r>
              <a:rPr lang="ru-RU" sz="28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Грантовый</a:t>
            </a:r>
            <a:r>
              <a:rPr lang="ru-RU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проект «Кем быть»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92" y="1648433"/>
            <a:ext cx="3534863" cy="197740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38277" y="3724625"/>
            <a:ext cx="1513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Гигиена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92" y="4267200"/>
            <a:ext cx="3321737" cy="203599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288" y="1584292"/>
            <a:ext cx="3800807" cy="2137954"/>
          </a:xfrm>
          <a:prstGeom prst="roundRect">
            <a:avLst/>
          </a:prstGeom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533" y="3902472"/>
            <a:ext cx="2512315" cy="212954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10052" y="6118532"/>
            <a:ext cx="3853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Компьютерная грамотность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825" y="1631016"/>
            <a:ext cx="2535704" cy="204450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9282533" y="3724625"/>
            <a:ext cx="16995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Питание   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733" y="4102527"/>
            <a:ext cx="2984163" cy="223277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18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80290"/>
            <a:ext cx="992931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Социально-бытовая ориентация «Магазин»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81" y="1109393"/>
            <a:ext cx="3777670" cy="2833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906" y="1109392"/>
            <a:ext cx="3777672" cy="28332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0434" y="1109393"/>
            <a:ext cx="3777670" cy="28332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095" y="4079766"/>
            <a:ext cx="3127518" cy="23456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5922" y="3418345"/>
            <a:ext cx="2521532" cy="33620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8379" y="3380953"/>
            <a:ext cx="2172420" cy="34368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6209" y="4128983"/>
            <a:ext cx="3061895" cy="229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03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1183102" y="89015"/>
            <a:ext cx="900460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Инклюзивный танцевальный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539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коллектив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2F539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«Солнечные зайчики»</a:t>
            </a:r>
            <a:endParaRPr lang="ru-RU" sz="3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39" y="1134706"/>
            <a:ext cx="4488461" cy="287687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636" y="1201669"/>
            <a:ext cx="4876361" cy="274295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1" y="4212472"/>
            <a:ext cx="3422469" cy="256685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609" y="4197797"/>
            <a:ext cx="3404053" cy="255304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345" y="4174018"/>
            <a:ext cx="3598455" cy="255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26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157018" y="0"/>
            <a:ext cx="1180807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Результативность методов и технологий, применяемых в работе </a:t>
            </a:r>
            <a:r>
              <a:rPr lang="ru-RU" sz="36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 школьниками </a:t>
            </a:r>
            <a:r>
              <a:rPr lang="ru-RU" sz="36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РАС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87127" y="179436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2020-2021 учебном году: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3%  обучающихся с РАС – обучаются в ресурсной зоне;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2% в отдельном, коррекционном классе.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87127" y="445448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2021-2022 учебном году: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8%  обучающихся с РАС – обучаются в ресурсной зоне;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2% в отдельном, коррекционном классе;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8% обучение на дому.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831734800"/>
              </p:ext>
            </p:extLst>
          </p:nvPr>
        </p:nvGraphicFramePr>
        <p:xfrm>
          <a:off x="380693" y="1625598"/>
          <a:ext cx="9252834" cy="4922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1389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04048" y="0"/>
            <a:ext cx="113321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Результативность методов и технологий, применяемых в работе со школьниками с РАС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88399" y="1129621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2022-2023 учебном году: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9%  обучающихся с РАС – обучаются в ресурсной зоне;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2% в отдельном, коррекционном классе;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2% в отдельном, коррекционном классе с тьютором;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10% обучение на дому с включением в групповые занятия коррекционно-развивающей области для обучающихся с РАС.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88399" y="3995678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2023-2024 учебном году: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10%  обучающихся с РАС – обучаются в ресурсной зоне;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 в отдельном, коррекционном классе;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2% в отдельном, коррекционном классе с тьютором;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5% обучение на дому с включением в групповые занятия коррекционно-развивающей области для обучающихся с РАС.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05774096"/>
              </p:ext>
            </p:extLst>
          </p:nvPr>
        </p:nvGraphicFramePr>
        <p:xfrm>
          <a:off x="93212" y="128447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26021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04048" y="0"/>
            <a:ext cx="113321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2F5395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Результативность методов и технологий, применяемых в работе со школьниками с РАС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59090" y="121553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2024-2025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учебном году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b="1" dirty="0">
                <a:solidFill>
                  <a:srgbClr val="A02B93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обучающихся с РАС – обучаются в ресурсной зоне;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10%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отдельном, коррекционном классе;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b="1" dirty="0">
                <a:solidFill>
                  <a:srgbClr val="A02B93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отдельном, коррекционном классе с тьютором;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b="1" dirty="0">
                <a:solidFill>
                  <a:srgbClr val="A02B93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ru-RU" b="1" dirty="0" smtClean="0">
                <a:solidFill>
                  <a:srgbClr val="A02B93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обучение на дому с включением в групповые занятия коррекционно-развивающей области для обучающихся с РАС.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319064218"/>
              </p:ext>
            </p:extLst>
          </p:nvPr>
        </p:nvGraphicFramePr>
        <p:xfrm>
          <a:off x="1884218" y="978729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3648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10015138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ru-RU" sz="3600" b="1" cap="all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Эффективные </a:t>
            </a:r>
            <a:r>
              <a:rPr lang="ru-RU" sz="3600" b="1" cap="all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подходы к организации </a:t>
            </a:r>
            <a:r>
              <a:rPr lang="ru-RU" sz="3600" b="1" cap="all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Обучения школьников </a:t>
            </a:r>
            <a:r>
              <a:rPr lang="ru-RU" sz="3600" b="1" cap="all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 расстройствами аутистического спектра </a:t>
            </a:r>
            <a:r>
              <a:rPr lang="ru-RU" sz="3600" b="1" cap="all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условиях инклюзивного образования</a:t>
            </a:r>
            <a:endParaRPr lang="ru-RU" sz="3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3900"/>
              </a:lnSpc>
            </a:pPr>
            <a:endParaRPr lang="ru-RU" sz="3600" b="1" dirty="0">
              <a:solidFill>
                <a:schemeClr val="bg1"/>
              </a:solidFill>
              <a:latin typeface="Martian Mono SemiBold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8" y="5485414"/>
            <a:ext cx="54328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Золина </a:t>
            </a: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Елена Николаевна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зам. директора по УВР МБОУ «</a:t>
            </a: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ООШ </a:t>
            </a:r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№103)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10015138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Эффективные </a:t>
            </a:r>
            <a:r>
              <a:rPr kumimoji="0" lang="ru-RU" sz="3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подходы к организации 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Обучения школьников </a:t>
            </a:r>
            <a:r>
              <a:rPr kumimoji="0" lang="ru-RU" sz="3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 расстройствами аутистического спектра 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условиях инклюзивного образования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 SemiBold" panose="020B0009020000000004" pitchFamily="49" charset="0"/>
              <a:ea typeface="Moniqa Black" pitchFamily="2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8" y="5485414"/>
            <a:ext cx="54328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Золина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Елена Николаевна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зам. директора по УВР МБОУ «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ООШ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№103)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897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Этот слайд со значками для вас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00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018A97-4784-4D68-DD4A-6A786E187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789" y="2713686"/>
            <a:ext cx="715314" cy="7153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03FD5B-1D45-5562-9E05-3EBF9B4A7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2760" y="2713686"/>
            <a:ext cx="715314" cy="7153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507D01-EB00-FA43-DD80-C459FF0FD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0731" y="4243571"/>
            <a:ext cx="461665" cy="4616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3781" y="4190420"/>
            <a:ext cx="514816" cy="5148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9761" y="2452716"/>
            <a:ext cx="976284" cy="9762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AF5F64-1448-5920-B1B4-34CCD9D190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799" y="4091925"/>
            <a:ext cx="613311" cy="6133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53C4FD-F019-8C18-7259-F3FF57BB42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0925" y="4290833"/>
            <a:ext cx="414403" cy="4144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6515" y="4357114"/>
            <a:ext cx="348122" cy="3481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D08F280-E521-DB5B-B35A-20F8791EDA0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63812" y="2815689"/>
            <a:ext cx="613311" cy="6133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B966F48-8E50-99C7-CB24-F6494F200A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4000" y="4091925"/>
            <a:ext cx="613311" cy="6133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7DFFF4C-2F07-AB8D-13CE-30BE8C6F11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66818" y="2810296"/>
            <a:ext cx="618704" cy="61870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62C25BC-82E1-8D5E-F307-7A26AE9B5A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92714" y="4086535"/>
            <a:ext cx="618701" cy="61870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15B843-15FC-FEDB-EB48-FA9CD08956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0800000">
            <a:off x="6242237" y="2814978"/>
            <a:ext cx="614022" cy="61402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1F6E16-3CD9-C799-2650-A37CDAC19E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66818" y="4086532"/>
            <a:ext cx="618704" cy="6187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76A9C12-5FF0-62EA-9BE1-262F5008968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2974" y="2810296"/>
            <a:ext cx="618704" cy="61870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DCA34D4-F896-FF65-1488-25ACCFE29AF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88393" y="2810296"/>
            <a:ext cx="618704" cy="6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10510133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Тенденция ежегодного роста количества детей с РАС </a:t>
            </a:r>
          </a:p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МБОУ «ООШ №103» </a:t>
            </a:r>
            <a:r>
              <a:rPr lang="ru-RU" sz="28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</a:t>
            </a:r>
            <a:r>
              <a:rPr lang="ru-RU" sz="28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лет</a:t>
            </a:r>
            <a:endParaRPr lang="ru-RU" sz="2800" b="1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263706476"/>
              </p:ext>
            </p:extLst>
          </p:nvPr>
        </p:nvGraphicFramePr>
        <p:xfrm>
          <a:off x="1461793" y="1975462"/>
          <a:ext cx="9529480" cy="453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63272" y="182080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28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5 лет – в 5,7 раз</a:t>
            </a:r>
            <a:r>
              <a:rPr lang="ru-RU" sz="2800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1367831" y="356870"/>
            <a:ext cx="816856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Кадровое  обеспечение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sp>
        <p:nvSpPr>
          <p:cNvPr id="10" name="Нашивка 20"/>
          <p:cNvSpPr/>
          <p:nvPr/>
        </p:nvSpPr>
        <p:spPr>
          <a:xfrm>
            <a:off x="728438" y="1329143"/>
            <a:ext cx="4979635" cy="969313"/>
          </a:xfrm>
          <a:prstGeom prst="chevron">
            <a:avLst>
              <a:gd name="adj" fmla="val 0"/>
            </a:avLst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438" y="1393593"/>
            <a:ext cx="526288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Приглашенные специалисты 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рамках сетевого взаимодействия</a:t>
            </a:r>
            <a:endParaRPr lang="ru-RU" sz="2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Нашивка 20"/>
          <p:cNvSpPr/>
          <p:nvPr/>
        </p:nvSpPr>
        <p:spPr>
          <a:xfrm>
            <a:off x="6722838" y="1304920"/>
            <a:ext cx="4403285" cy="969313"/>
          </a:xfrm>
          <a:prstGeom prst="chevron">
            <a:avLst>
              <a:gd name="adj" fmla="val 0"/>
            </a:avLst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Участники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образовательного процесса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728438" y="1600214"/>
            <a:ext cx="13541" cy="3378186"/>
          </a:xfrm>
          <a:prstGeom prst="line">
            <a:avLst/>
          </a:prstGeom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923636" y="2801166"/>
            <a:ext cx="478443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Супервизор</a:t>
            </a:r>
            <a:endParaRPr lang="ru-RU" sz="2800" b="1" dirty="0">
              <a:solidFill>
                <a:srgbClr val="2F539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куратор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педагог по актерскому мастерству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технолог</a:t>
            </a:r>
          </a:p>
        </p:txBody>
      </p:sp>
      <p:sp>
        <p:nvSpPr>
          <p:cNvPr id="15" name="Овал 14"/>
          <p:cNvSpPr/>
          <p:nvPr/>
        </p:nvSpPr>
        <p:spPr>
          <a:xfrm>
            <a:off x="651491" y="2896908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26121" y="3419546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51491" y="4797425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950" y="3914310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6722838" y="1573862"/>
            <a:ext cx="49437" cy="4651447"/>
          </a:xfrm>
          <a:prstGeom prst="line">
            <a:avLst/>
          </a:prstGeom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7001164" y="2441261"/>
            <a:ext cx="6096000" cy="39272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социальный педагог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учитель-дефектолог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учитель-логопед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тьютор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педагог-психолог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учителя школы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родители</a:t>
            </a:r>
          </a:p>
          <a:p>
            <a:pPr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волонтеры</a:t>
            </a:r>
          </a:p>
        </p:txBody>
      </p:sp>
      <p:sp>
        <p:nvSpPr>
          <p:cNvPr id="22" name="Овал 21"/>
          <p:cNvSpPr/>
          <p:nvPr/>
        </p:nvSpPr>
        <p:spPr>
          <a:xfrm>
            <a:off x="6649070" y="5005455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681787" y="4555538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643276" y="4060511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649070" y="3565484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654347" y="3040938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669479" y="2516392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671498" y="6044334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632350" y="5500482"/>
            <a:ext cx="180975" cy="180975"/>
          </a:xfrm>
          <a:prstGeom prst="ellipse">
            <a:avLst/>
          </a:prstGeom>
          <a:solidFill>
            <a:srgbClr val="2F5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73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933838" y="62969"/>
            <a:ext cx="9438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Педагогический состав – 47 человек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2798" y="1554324"/>
            <a:ext cx="32050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Работающие с детьми </a:t>
            </a:r>
          </a:p>
          <a:p>
            <a:pPr algn="ctr"/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ОВЗ</a:t>
            </a: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endParaRPr lang="ru-RU" sz="2400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400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 чел. (57%)</a:t>
            </a:r>
          </a:p>
          <a:p>
            <a:pPr algn="ctr"/>
            <a:endParaRPr lang="ru-RU" sz="2400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3231" y="2458696"/>
            <a:ext cx="38792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Специалисты </a:t>
            </a:r>
          </a:p>
          <a:p>
            <a:pPr algn="ctr"/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психолого-педагогического сопровождения</a:t>
            </a:r>
          </a:p>
          <a:p>
            <a:pPr algn="ctr"/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400" dirty="0">
              <a:solidFill>
                <a:srgbClr val="2F539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педагог-психолог – 1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учитель-логопед – 3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учитель-дефектолог – 2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социальный педагог – 1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тьютор - 3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213860933"/>
              </p:ext>
            </p:extLst>
          </p:nvPr>
        </p:nvGraphicFramePr>
        <p:xfrm>
          <a:off x="6880503" y="3951694"/>
          <a:ext cx="4956594" cy="2906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2" name="Рисунок 11"/>
          <p:cNvPicPr/>
          <p:nvPr/>
        </p:nvPicPr>
        <p:blipFill rotWithShape="1">
          <a:blip r:embed="rId5"/>
          <a:srcRect l="13381" t="13436" r="13507" b="13643"/>
          <a:stretch/>
        </p:blipFill>
        <p:spPr bwMode="auto">
          <a:xfrm>
            <a:off x="6752504" y="1015977"/>
            <a:ext cx="5212592" cy="33357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1044558" y="318908"/>
            <a:ext cx="9013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Психолого-педагогическая служба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4558" y="1698524"/>
            <a:ext cx="7805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Профилактическая и просветительская деятельность</a:t>
            </a:r>
          </a:p>
        </p:txBody>
      </p:sp>
      <p:sp>
        <p:nvSpPr>
          <p:cNvPr id="10" name="Нашивка 25"/>
          <p:cNvSpPr/>
          <p:nvPr/>
        </p:nvSpPr>
        <p:spPr>
          <a:xfrm>
            <a:off x="624353" y="1742523"/>
            <a:ext cx="286382" cy="366141"/>
          </a:xfrm>
          <a:prstGeom prst="chevron">
            <a:avLst/>
          </a:prstGeom>
          <a:noFill/>
          <a:ln w="6350">
            <a:solidFill>
              <a:srgbClr val="134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12" name="Нашивка 28"/>
          <p:cNvSpPr/>
          <p:nvPr/>
        </p:nvSpPr>
        <p:spPr>
          <a:xfrm>
            <a:off x="624353" y="2556960"/>
            <a:ext cx="286382" cy="366141"/>
          </a:xfrm>
          <a:prstGeom prst="chevron">
            <a:avLst/>
          </a:prstGeom>
          <a:solidFill>
            <a:srgbClr val="13438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4558" y="2553769"/>
            <a:ext cx="4610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Диагностическая деятельность</a:t>
            </a:r>
          </a:p>
        </p:txBody>
      </p:sp>
      <p:sp>
        <p:nvSpPr>
          <p:cNvPr id="13" name="Нашивка 25"/>
          <p:cNvSpPr/>
          <p:nvPr/>
        </p:nvSpPr>
        <p:spPr>
          <a:xfrm>
            <a:off x="624353" y="3261905"/>
            <a:ext cx="286382" cy="366141"/>
          </a:xfrm>
          <a:prstGeom prst="chevron">
            <a:avLst/>
          </a:prstGeom>
          <a:noFill/>
          <a:ln w="6350">
            <a:solidFill>
              <a:srgbClr val="134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36544" y="3261905"/>
            <a:ext cx="46185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Консультативная деятельность</a:t>
            </a:r>
          </a:p>
        </p:txBody>
      </p:sp>
      <p:sp>
        <p:nvSpPr>
          <p:cNvPr id="15" name="Нашивка 28"/>
          <p:cNvSpPr/>
          <p:nvPr/>
        </p:nvSpPr>
        <p:spPr>
          <a:xfrm>
            <a:off x="624353" y="3966850"/>
            <a:ext cx="286382" cy="366141"/>
          </a:xfrm>
          <a:prstGeom prst="chevron">
            <a:avLst/>
          </a:prstGeom>
          <a:solidFill>
            <a:srgbClr val="13438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4558" y="3966850"/>
            <a:ext cx="6271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Коррекционно-развивающая деятельность</a:t>
            </a:r>
          </a:p>
        </p:txBody>
      </p:sp>
      <p:sp>
        <p:nvSpPr>
          <p:cNvPr id="17" name="Нашивка 25"/>
          <p:cNvSpPr/>
          <p:nvPr/>
        </p:nvSpPr>
        <p:spPr>
          <a:xfrm>
            <a:off x="629924" y="4683991"/>
            <a:ext cx="286382" cy="366141"/>
          </a:xfrm>
          <a:prstGeom prst="chevron">
            <a:avLst/>
          </a:prstGeom>
          <a:noFill/>
          <a:ln w="6350">
            <a:solidFill>
              <a:srgbClr val="134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36544" y="463463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Организационно-методическая и аналитическая деятельность</a:t>
            </a:r>
          </a:p>
        </p:txBody>
      </p:sp>
      <p:pic>
        <p:nvPicPr>
          <p:cNvPr id="19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194" b="82083" l="18125" r="8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22" t="14392" r="16264" b="17185"/>
          <a:stretch/>
        </p:blipFill>
        <p:spPr>
          <a:xfrm>
            <a:off x="7660958" y="2620948"/>
            <a:ext cx="4080294" cy="309688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7394223" y="5717830"/>
            <a:ext cx="4613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Психолого-педагогический</a:t>
            </a:r>
          </a:p>
          <a:p>
            <a:pPr algn="ctr"/>
            <a:r>
              <a:rPr lang="ru-RU" sz="2400" b="1" dirty="0" smtClean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>
                <a:solidFill>
                  <a:srgbClr val="2F539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консилиум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0" t="50000" r="25268" b="30000"/>
          <a:stretch/>
        </p:blipFill>
        <p:spPr bwMode="auto">
          <a:xfrm>
            <a:off x="10181383" y="876668"/>
            <a:ext cx="1905000" cy="195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59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0"/>
            <a:ext cx="10260751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Обучающиеся с ОВЗ включённые </a:t>
            </a:r>
            <a:r>
              <a:rPr lang="ru-RU" sz="28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реализацию </a:t>
            </a:r>
            <a:r>
              <a:rPr lang="ru-RU" sz="28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 дополнительного</a:t>
            </a:r>
            <a:r>
              <a:rPr lang="ru-RU" sz="32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2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</a:t>
            </a:r>
            <a:r>
              <a:rPr lang="ru-RU" sz="28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образования</a:t>
            </a:r>
            <a:endParaRPr lang="ru-RU" sz="2800" b="1" dirty="0">
              <a:solidFill>
                <a:srgbClr val="2F539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5E8"/>
              </a:solidFill>
              <a:effectLst/>
              <a:uLnTx/>
              <a:uFillTx/>
              <a:latin typeface="Martian Mono ExtraBold" panose="020B0009020000000004" pitchFamily="49" charset="0"/>
              <a:ea typeface="+mn-ea"/>
              <a:cs typeface="+mn-cs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233589" y="712369"/>
            <a:ext cx="61266" cy="5476875"/>
          </a:xfrm>
          <a:prstGeom prst="line">
            <a:avLst/>
          </a:prstGeom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D:\КОНКУРСЫ педагогические\логотипы\Крупская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00" l="0" r="100000">
                        <a14:foregroundMark x1="58500" y1="59500" x2="58500" y2="59500"/>
                        <a14:foregroundMark x1="74500" y1="18500" x2="74500" y2="1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39" y="472786"/>
            <a:ext cx="1258900" cy="12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КОНКУРСЫ педагогические\логотипы\орион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36" y="3243019"/>
            <a:ext cx="1252376" cy="125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D:\КОНКУРСЫ педагогические\логотипы\Спорт школа 3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000">
                        <a14:foregroundMark x1="57222" y1="20556" x2="57222" y2="20556"/>
                        <a14:foregroundMark x1="51111" y1="14444" x2="51111" y2="14444"/>
                        <a14:foregroundMark x1="54444" y1="11111" x2="54444" y2="11111"/>
                        <a14:foregroundMark x1="50000" y1="46667" x2="50000" y2="46667"/>
                        <a14:foregroundMark x1="44444" y1="62778" x2="44444" y2="62778"/>
                        <a14:foregroundMark x1="40556" y1="42222" x2="40556" y2="42222"/>
                        <a14:foregroundMark x1="40556" y1="41111" x2="40556" y2="4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76" y="4646536"/>
            <a:ext cx="1120324" cy="112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D:\КОНКУРСЫ педагогические\логотипы\27_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17" y="1762083"/>
            <a:ext cx="1329795" cy="132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4" descr="https://newcoin.ru/wa-data/public/shop/img/d6sy_14w4ae6efi.jpg"/>
          <p:cNvSpPr>
            <a:spLocks noChangeAspect="1" noChangeArrowheads="1"/>
          </p:cNvSpPr>
          <p:nvPr/>
        </p:nvSpPr>
        <p:spPr bwMode="auto">
          <a:xfrm>
            <a:off x="2225012" y="291316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Picture 3" descr="D:\КОНКУРСЫ педагогические\логотипы\Мир возможностей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62963" l="1204" r="98519">
                        <a14:foregroundMark x1="32315" y1="35926" x2="32315" y2="35926"/>
                        <a14:foregroundMark x1="22037" y1="36296" x2="22037" y2="36296"/>
                        <a14:foregroundMark x1="76204" y1="35093" x2="76204" y2="35093"/>
                        <a14:foregroundMark x1="78981" y1="31574" x2="78981" y2="31574"/>
                        <a14:foregroundMark x1="84444" y1="29630" x2="84444" y2="29630"/>
                        <a14:foregroundMark x1="83704" y1="33889" x2="83704" y2="33889"/>
                        <a14:foregroundMark x1="68796" y1="30370" x2="68796" y2="30370"/>
                        <a14:foregroundMark x1="82130" y1="37500" x2="82130" y2="37500"/>
                        <a14:foregroundMark x1="83333" y1="50000" x2="83333" y2="50000"/>
                        <a14:foregroundMark x1="72685" y1="31944" x2="72685" y2="31944"/>
                        <a14:foregroundMark x1="72685" y1="46481" x2="72685" y2="46481"/>
                        <a14:foregroundMark x1="76204" y1="50833" x2="76204" y2="50833"/>
                        <a14:foregroundMark x1="67593" y1="46852" x2="67593" y2="46852"/>
                        <a14:foregroundMark x1="59722" y1="48056" x2="59722" y2="48056"/>
                        <a14:foregroundMark x1="54259" y1="50370" x2="54259" y2="50370"/>
                        <a14:foregroundMark x1="47963" y1="50370" x2="47963" y2="50370"/>
                        <a14:foregroundMark x1="40556" y1="46852" x2="40556" y2="46852"/>
                        <a14:foregroundMark x1="35370" y1="50370" x2="35370" y2="50370"/>
                        <a14:foregroundMark x1="27963" y1="46852" x2="27963" y2="46852"/>
                        <a14:foregroundMark x1="22037" y1="33889" x2="22037" y2="33889"/>
                        <a14:foregroundMark x1="20926" y1="46852" x2="20926" y2="46852"/>
                        <a14:foregroundMark x1="14259" y1="47315" x2="14259" y2="47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37" y="5532788"/>
            <a:ext cx="1725303" cy="172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32809" y="2081479"/>
            <a:ext cx="7130473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физкультурно-спортивная – 53 (37</a:t>
            </a:r>
            <a:r>
              <a:rPr lang="ru-RU" sz="2800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%)</a:t>
            </a:r>
            <a:endParaRPr lang="ru-RU" sz="2800" dirty="0">
              <a:solidFill>
                <a:srgbClr val="2F539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художественная – 131 (92%)</a:t>
            </a:r>
          </a:p>
          <a:p>
            <a:pPr marL="457200" indent="-457200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туристско-краеведческая – 30 (21%)</a:t>
            </a:r>
          </a:p>
          <a:p>
            <a:pPr marL="457200" indent="-457200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социально-гуманитарная – 90 (63%)</a:t>
            </a:r>
          </a:p>
        </p:txBody>
      </p:sp>
      <p:pic>
        <p:nvPicPr>
          <p:cNvPr id="25" name="Picture 5" descr="D:\КОНКУРСЫ педагогические\логотипы\png-transparent-physical-literacy-physical-education-school-teacher-holistic-healing-class-sport-logo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7935" r="90000">
                        <a14:foregroundMark x1="25543" y1="46875" x2="25543" y2="46875"/>
                        <a14:foregroundMark x1="35217" y1="58625" x2="35217" y2="58625"/>
                        <a14:foregroundMark x1="24674" y1="27625" x2="24674" y2="27625"/>
                        <a14:foregroundMark x1="37065" y1="29625" x2="37065" y2="29625"/>
                        <a14:foregroundMark x1="20109" y1="20000" x2="20109" y2="20000"/>
                        <a14:foregroundMark x1="26848" y1="24000" x2="26848" y2="24000"/>
                        <a14:foregroundMark x1="21739" y1="17125" x2="21739" y2="17125"/>
                        <a14:foregroundMark x1="44891" y1="19875" x2="44891" y2="19875"/>
                        <a14:foregroundMark x1="46848" y1="17500" x2="46848" y2="17500"/>
                        <a14:foregroundMark x1="60870" y1="25500" x2="60870" y2="25500"/>
                        <a14:foregroundMark x1="36413" y1="37500" x2="36413" y2="37500"/>
                        <a14:foregroundMark x1="43370" y1="22375" x2="43370" y2="22375"/>
                        <a14:foregroundMark x1="40000" y1="49500" x2="40000" y2="49500"/>
                        <a14:foregroundMark x1="43913" y1="45875" x2="43913" y2="45875"/>
                        <a14:foregroundMark x1="47500" y1="48000" x2="47500" y2="48000"/>
                        <a14:foregroundMark x1="55217" y1="50375" x2="55217" y2="50375"/>
                        <a14:foregroundMark x1="60870" y1="52875" x2="60870" y2="52875"/>
                        <a14:foregroundMark x1="44891" y1="84625" x2="44891" y2="8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343" y="5065663"/>
            <a:ext cx="1829404" cy="159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D:\КОНКУРСЫ педагогические\логотипы\точка соприкосновения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89" b="99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854" y="5016037"/>
            <a:ext cx="1418717" cy="150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 descr="D:\КОНКУРСЫ педагогические\логотипы\рукавичка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582" b="94701" l="4348" r="95516">
                        <a14:foregroundMark x1="34647" y1="14538" x2="34647" y2="14538"/>
                        <a14:foregroundMark x1="53940" y1="12908" x2="53940" y2="12908"/>
                        <a14:foregroundMark x1="51630" y1="11005" x2="51630" y2="11005"/>
                        <a14:foregroundMark x1="61549" y1="12636" x2="61549" y2="12636"/>
                        <a14:foregroundMark x1="57609" y1="13587" x2="57609" y2="13587"/>
                        <a14:foregroundMark x1="60870" y1="15625" x2="60870" y2="15625"/>
                        <a14:foregroundMark x1="67255" y1="16304" x2="67255" y2="16304"/>
                        <a14:foregroundMark x1="70788" y1="16304" x2="70788" y2="16304"/>
                        <a14:foregroundMark x1="39538" y1="86005" x2="39538" y2="86005"/>
                        <a14:foregroundMark x1="34918" y1="87364" x2="34918" y2="87364"/>
                        <a14:foregroundMark x1="45516" y1="89674" x2="45516" y2="89674"/>
                        <a14:foregroundMark x1="54891" y1="88179" x2="54891" y2="88179"/>
                        <a14:foregroundMark x1="44158" y1="88179" x2="44158" y2="88179"/>
                        <a14:foregroundMark x1="51087" y1="89266" x2="51087" y2="89266"/>
                        <a14:foregroundMark x1="59375" y1="87636" x2="59375" y2="87636"/>
                        <a14:foregroundMark x1="63451" y1="86957" x2="63451" y2="86957"/>
                        <a14:foregroundMark x1="66984" y1="85734" x2="66984" y2="85734"/>
                        <a14:foregroundMark x1="70516" y1="84103" x2="70516" y2="84103"/>
                        <a14:foregroundMark x1="88451" y1="64810" x2="88451" y2="64810"/>
                        <a14:foregroundMark x1="71875" y1="17391" x2="71875" y2="17391"/>
                        <a14:foregroundMark x1="74321" y1="18886" x2="74321" y2="18886"/>
                        <a14:foregroundMark x1="75679" y1="21060" x2="75679" y2="21060"/>
                        <a14:foregroundMark x1="78940" y1="25136" x2="78940" y2="25136"/>
                        <a14:foregroundMark x1="81658" y1="28125" x2="81658" y2="28125"/>
                        <a14:foregroundMark x1="68886" y1="13995" x2="68886" y2="13995"/>
                        <a14:foregroundMark x1="64538" y1="12092" x2="64538" y2="12092"/>
                        <a14:foregroundMark x1="66304" y1="12364" x2="66304" y2="12364"/>
                        <a14:foregroundMark x1="65217" y1="39130" x2="65217" y2="39130"/>
                        <a14:foregroundMark x1="50000" y1="45516" x2="50000" y2="45516"/>
                        <a14:foregroundMark x1="57201" y1="66712" x2="57201" y2="66712"/>
                        <a14:foregroundMark x1="60870" y1="69565" x2="60870" y2="69565"/>
                        <a14:foregroundMark x1="59239" y1="61957" x2="59239" y2="61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283" y="4856324"/>
            <a:ext cx="1705997" cy="170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D:\КОНКУРСЫ педагогические\логотипы\Станция юных натуралистов.jpg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644" y="5105099"/>
            <a:ext cx="1420211" cy="142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312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0"/>
            <a:ext cx="97065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2F539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образовательного          пространства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5E8"/>
              </a:solidFill>
              <a:effectLst/>
              <a:uLnTx/>
              <a:uFillTx/>
              <a:latin typeface="Martian Mono ExtraBold" panose="020B0009020000000004" pitchFamily="49" charset="0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89" y="880204"/>
            <a:ext cx="2867842" cy="3823789"/>
          </a:xfrm>
          <a:prstGeom prst="round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45121" y="4832990"/>
            <a:ext cx="26693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Кухня для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E2841">
                  <a:lumMod val="90000"/>
                  <a:lumOff val="1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социально-бытовой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ориентации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90000"/>
                  <a:lumOff val="1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9208" y="1258448"/>
            <a:ext cx="3141444" cy="2042481"/>
          </a:xfrm>
          <a:prstGeom prst="round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076837" y="330092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Зал для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адаптивной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физической культуры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208" y="3961288"/>
            <a:ext cx="3209869" cy="2051980"/>
          </a:xfrm>
          <a:prstGeom prst="round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54206" y="6000333"/>
            <a:ext cx="3179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Зона для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E2841">
                  <a:lumMod val="90000"/>
                  <a:lumOff val="1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индивидуальной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844" y="1916183"/>
            <a:ext cx="2224902" cy="2966536"/>
          </a:xfrm>
          <a:prstGeom prst="round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273" y="1911310"/>
            <a:ext cx="2232211" cy="2976282"/>
          </a:xfrm>
          <a:prstGeom prst="round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433843" y="5016808"/>
            <a:ext cx="46176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Кабинет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декоративно-прикладного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E2841">
                  <a:lumMod val="90000"/>
                  <a:lumOff val="1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841">
                    <a:lumMod val="90000"/>
                    <a:lumOff val="1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творчества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90000"/>
                  <a:lumOff val="1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119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25722" y="0"/>
            <a:ext cx="983587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2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Комплекс наглядных </a:t>
            </a:r>
            <a:r>
              <a:rPr lang="ru-RU" sz="32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методов</a:t>
            </a:r>
          </a:p>
          <a:p>
            <a:pPr algn="ctr" eaLnBrk="0" fontAlgn="base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200" b="1" dirty="0">
                <a:solidFill>
                  <a:srgbClr val="2F539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обучения и воспитания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9" name="Picture 2" descr="C:\Users\asus\Desktop\20240116_092054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46803" y="1745056"/>
            <a:ext cx="3272057" cy="2454043"/>
          </a:xfrm>
          <a:prstGeom prst="round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10312" y="4768334"/>
            <a:ext cx="2945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Адаптация 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учебного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материала </a:t>
            </a:r>
          </a:p>
        </p:txBody>
      </p:sp>
      <p:pic>
        <p:nvPicPr>
          <p:cNvPr id="11" name="Picture 4" descr="C:\Users\asus\Desktop\20240116_101455.jpg"/>
          <p:cNvPicPr>
            <a:picLocks noChangeAspect="1" noChangeArrowheads="1"/>
          </p:cNvPicPr>
          <p:nvPr/>
        </p:nvPicPr>
        <p:blipFill rotWithShape="1">
          <a:blip r:embed="rId5" cstate="print"/>
          <a:srcRect l="20395"/>
          <a:stretch/>
        </p:blipFill>
        <p:spPr bwMode="auto">
          <a:xfrm rot="5400000">
            <a:off x="4011945" y="1410936"/>
            <a:ext cx="2589247" cy="2439473"/>
          </a:xfrm>
          <a:prstGeom prst="roundRect">
            <a:avLst/>
          </a:prstGeom>
          <a:noFill/>
        </p:spPr>
      </p:pic>
      <p:pic>
        <p:nvPicPr>
          <p:cNvPr id="12" name="Picture 2" descr="https://avatars.mds.yandex.net/i?id=9a3bcbd8ffca9085d1664a0c6a2fcc7e5b81035b-10879141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2783" y="4170039"/>
            <a:ext cx="3730370" cy="2635141"/>
          </a:xfrm>
          <a:prstGeom prst="rect">
            <a:avLst/>
          </a:prstGeom>
          <a:noFill/>
        </p:spPr>
      </p:pic>
      <p:pic>
        <p:nvPicPr>
          <p:cNvPr id="13" name="Picture 2" descr="https://fsd.multiurok.ru/html/2022/12/08/s_6391f81cd127a/phpIoyY7Y_Primery-raznourovnevyh-adaptirovannyh-zadanij-dlya-detej-s-RAS-v-nachalnoj-shkole_html_d7fda408d014c9a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8233" y="1159884"/>
            <a:ext cx="4099724" cy="2880320"/>
          </a:xfrm>
          <a:prstGeom prst="rect">
            <a:avLst/>
          </a:prstGeom>
          <a:noFill/>
        </p:spPr>
      </p:pic>
      <p:pic>
        <p:nvPicPr>
          <p:cNvPr id="14" name="Picture 4" descr="https://fsd.multiurok.ru/html/2022/12/08/s_6391f81cd127a/phpIoyY7Y_Primery-raznourovnevyh-adaptirovannyh-zadanij-dlya-detej-s-RAS-v-nachalnoj-shkole_html_a962f99810341f35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0501" y="4040204"/>
            <a:ext cx="4150950" cy="27646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53997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758</Words>
  <Application>Microsoft Office PowerPoint</Application>
  <PresentationFormat>Широкоэкранный</PresentationFormat>
  <Paragraphs>166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Aptos</vt:lpstr>
      <vt:lpstr>Tahoma</vt:lpstr>
      <vt:lpstr>Martian Mono ExtraBold</vt:lpstr>
      <vt:lpstr>Moniqa Black</vt:lpstr>
      <vt:lpstr>Martian Mono</vt:lpstr>
      <vt:lpstr>Martian Mono SemiBold</vt:lpstr>
      <vt:lpstr>Arial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Елена</cp:lastModifiedBy>
  <cp:revision>63</cp:revision>
  <dcterms:created xsi:type="dcterms:W3CDTF">2025-08-11T06:32:47Z</dcterms:created>
  <dcterms:modified xsi:type="dcterms:W3CDTF">2025-08-25T07:10:54Z</dcterms:modified>
</cp:coreProperties>
</file>